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63" r:id="rId3"/>
    <p:sldId id="258" r:id="rId4"/>
    <p:sldId id="301" r:id="rId5"/>
    <p:sldId id="293" r:id="rId6"/>
    <p:sldId id="292" r:id="rId7"/>
    <p:sldId id="269" r:id="rId8"/>
    <p:sldId id="294" r:id="rId9"/>
    <p:sldId id="289" r:id="rId10"/>
    <p:sldId id="297" r:id="rId11"/>
    <p:sldId id="298" r:id="rId12"/>
    <p:sldId id="299" r:id="rId13"/>
    <p:sldId id="300" r:id="rId14"/>
    <p:sldId id="296" r:id="rId15"/>
    <p:sldId id="284" r:id="rId16"/>
    <p:sldId id="288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우" initials="김" lastIdx="2" clrIdx="0">
    <p:extLst>
      <p:ext uri="{19B8F6BF-5375-455C-9EA6-DF929625EA0E}">
        <p15:presenceInfo xmlns:p15="http://schemas.microsoft.com/office/powerpoint/2012/main" xmlns="" userId="S::sw960703@knu.ac.kr::e35e0473-6e3d-47ea-ade9-5b8185b377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9900CC"/>
    <a:srgbClr val="FF9999"/>
    <a:srgbClr val="FF66FF"/>
    <a:srgbClr val="FFCCCC"/>
    <a:srgbClr val="FF9966"/>
    <a:srgbClr val="66CCFF"/>
    <a:srgbClr val="FFFF99"/>
    <a:srgbClr val="FFCC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192" autoAdjust="0"/>
  </p:normalViewPr>
  <p:slideViewPr>
    <p:cSldViewPr snapToGrid="0">
      <p:cViewPr varScale="1">
        <p:scale>
          <a:sx n="109" d="100"/>
          <a:sy n="109" d="100"/>
        </p:scale>
        <p:origin x="-38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01514-3CB5-4413-93AD-54558FD643B5}" type="datetimeFigureOut">
              <a:rPr lang="ko-KR" altLang="en-US" smtClean="0"/>
              <a:pPr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DE35-8AE4-428C-82A1-6C9624AC4F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814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25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2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0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6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11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4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8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7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8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1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8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0" y="2799570"/>
            <a:ext cx="12192000" cy="11270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87600" y="2699380"/>
            <a:ext cx="74803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FFC000"/>
                </a:solidFill>
                <a:latin typeface="+mj-lt"/>
                <a:ea typeface="야놀자 야체 B" panose="02020603020101020101" pitchFamily="18" charset="-127"/>
              </a:rPr>
              <a:t>RPA </a:t>
            </a:r>
            <a:r>
              <a:rPr lang="ko-KR" altLang="en-US" sz="6000" b="1" dirty="0">
                <a:solidFill>
                  <a:srgbClr val="FFC000"/>
                </a:solidFill>
                <a:latin typeface="HY나무B" pitchFamily="18" charset="-127"/>
                <a:ea typeface="HY나무B" pitchFamily="18" charset="-127"/>
              </a:rPr>
              <a:t>활용</a:t>
            </a:r>
            <a:r>
              <a:rPr lang="en-US" altLang="ko-KR" sz="540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HY나무B" pitchFamily="18" charset="-127"/>
                <a:ea typeface="HY나무B" pitchFamily="18" charset="-127"/>
              </a:rPr>
              <a:t> </a:t>
            </a:r>
          </a:p>
          <a:p>
            <a:pPr algn="ctr"/>
            <a:r>
              <a:rPr lang="en-US" altLang="ko-KR" sz="54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itchFamily="18" charset="-127"/>
                <a:ea typeface="HY나무B" pitchFamily="18" charset="-127"/>
              </a:rPr>
              <a:t>Text Analysis</a:t>
            </a:r>
            <a:r>
              <a:rPr lang="ko-KR" altLang="en-US" sz="5400" b="1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나무B" pitchFamily="18" charset="-127"/>
                <a:ea typeface="HY나무B" pitchFamily="18" charset="-127"/>
              </a:rPr>
              <a:t> 시스템</a:t>
            </a:r>
          </a:p>
          <a:p>
            <a:pPr algn="ctr"/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  <a:latin typeface="+mj-lt"/>
              </a:rPr>
              <a:t>Text Analysis System with RPA</a:t>
            </a:r>
          </a:p>
        </p:txBody>
      </p:sp>
      <p:pic>
        <p:nvPicPr>
          <p:cNvPr id="29" name="그림 28" descr="uipat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2699" y="2327247"/>
            <a:ext cx="1086002" cy="4001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5685" y="4827891"/>
            <a:ext cx="3940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종합설계프로젝트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8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조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김준하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김성우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박형석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UiPath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김형수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멘토님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7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과제 수행 결과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2896931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결과 </a:t>
            </a:r>
            <a:r>
              <a:rPr lang="ko-KR" altLang="en-US" sz="120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화</a:t>
            </a:r>
            <a:r>
              <a:rPr lang="ko-KR" altLang="en-US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1.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피드백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수집기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구현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0222" y="6350484"/>
            <a:ext cx="437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RPA</a:t>
            </a:r>
            <a:r>
              <a:rPr lang="ko-KR" altLang="en-US" dirty="0" smtClean="0"/>
              <a:t>에서 큐와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구현한 화면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5" y="2596374"/>
            <a:ext cx="9413159" cy="354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99" y="1258402"/>
            <a:ext cx="6586574" cy="356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70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과제 수행 결과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3811331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결과 </a:t>
            </a:r>
            <a:r>
              <a:rPr lang="ko-KR" altLang="en-US" sz="120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실행 동영상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1.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피드백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수집기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구현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종프 2차발표 동영상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2197" y="1775373"/>
            <a:ext cx="8501743" cy="4397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35977" y="6339840"/>
            <a:ext cx="47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RPA</a:t>
            </a:r>
            <a:r>
              <a:rPr lang="ko-KR" altLang="en-US" dirty="0" smtClean="0"/>
              <a:t>를 사용한 </a:t>
            </a:r>
            <a:r>
              <a:rPr lang="ko-KR" altLang="en-US" dirty="0" err="1" smtClean="0"/>
              <a:t>크롤링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0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과제 수행 결과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3811331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결과 </a:t>
            </a:r>
            <a:r>
              <a:rPr lang="ko-KR" altLang="en-US" sz="120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화</a:t>
            </a:r>
            <a:r>
              <a:rPr lang="ko-KR" altLang="en-US" sz="1200" noProof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2.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자료 정제 및 감정분석기 구현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587" y="1818730"/>
            <a:ext cx="8793207" cy="187370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5215252" y="3737413"/>
            <a:ext cx="1358537" cy="496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0" y="4702354"/>
            <a:ext cx="10787385" cy="17560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99240" y="4318214"/>
            <a:ext cx="665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날</a:t>
            </a:r>
            <a:r>
              <a:rPr lang="ko-KR" altLang="en-US" dirty="0"/>
              <a:t>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79251" y="4318214"/>
            <a:ext cx="665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원</a:t>
            </a:r>
            <a:r>
              <a:rPr lang="ko-KR" altLang="en-US" dirty="0"/>
              <a:t>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14874" y="4318214"/>
            <a:ext cx="18643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번</a:t>
            </a:r>
            <a:r>
              <a:rPr lang="ko-KR" altLang="en-US" dirty="0"/>
              <a:t>역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35481" y="4282216"/>
            <a:ext cx="665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915457" y="4282216"/>
            <a:ext cx="665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Neg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95433" y="4277997"/>
            <a:ext cx="665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Neu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275409" y="4282656"/>
            <a:ext cx="665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Pos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955387" y="4282656"/>
            <a:ext cx="8519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99539" y="4318722"/>
            <a:ext cx="665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7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과제 수행 결과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9" y="1258402"/>
            <a:ext cx="2252496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결과 </a:t>
            </a:r>
            <a:r>
              <a:rPr lang="ko-KR" altLang="en-US" sz="1200" noProof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화</a:t>
            </a:r>
            <a:r>
              <a:rPr lang="ko-KR" altLang="en-US" sz="1200" noProof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3. </a:t>
            </a:r>
            <a:r>
              <a:rPr lang="ko-KR" altLang="en-US" sz="120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시각</a:t>
            </a:r>
            <a:r>
              <a:rPr lang="ko-KR" altLang="en-US" sz="12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4102" y="1985554"/>
            <a:ext cx="3365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1. </a:t>
            </a:r>
            <a:r>
              <a:rPr lang="ko-KR" altLang="en-US" sz="1600" dirty="0" smtClean="0"/>
              <a:t>상품에 대한 전체적인 피드백</a:t>
            </a:r>
            <a:endParaRPr lang="ko-KR" altLang="en-US" sz="1600" dirty="0"/>
          </a:p>
        </p:txBody>
      </p:sp>
      <p:pic>
        <p:nvPicPr>
          <p:cNvPr id="8" name="Picture 11" descr="C:\Users\HS\Desktop\KakaoTalk_20191125_224234385_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8" y="2581389"/>
            <a:ext cx="3560189" cy="18251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37005" y="1985554"/>
            <a:ext cx="3365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기능별 평가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8165918" y="1998617"/>
            <a:ext cx="3365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3. </a:t>
            </a:r>
            <a:r>
              <a:rPr lang="ko-KR" altLang="en-US" sz="1600" dirty="0" err="1" smtClean="0"/>
              <a:t>시간별</a:t>
            </a:r>
            <a:r>
              <a:rPr lang="ko-KR" altLang="en-US" sz="1600" dirty="0" smtClean="0"/>
              <a:t> 언급된 기능</a:t>
            </a:r>
            <a:endParaRPr lang="ko-KR" altLang="en-US" sz="1600" dirty="0"/>
          </a:p>
        </p:txBody>
      </p:sp>
      <p:pic>
        <p:nvPicPr>
          <p:cNvPr id="11" name="Picture 12" descr="C:\Users\HS\Desktop\KakaoTalk_20191125_224234385_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47" y="2408543"/>
            <a:ext cx="2306465" cy="15056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:\Users\HS\Desktop\KakaoTalk_20191125_224234385_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46" y="3986514"/>
            <a:ext cx="2306465" cy="15683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C:\Users\HS\Desktop\KakaoTalk_20191125_224234385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388" y="2515753"/>
            <a:ext cx="4070209" cy="246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07184" y="1258402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Galaxy Note9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0147" y="4650377"/>
            <a:ext cx="278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유효 피드백 분포도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69606" y="5817325"/>
            <a:ext cx="349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Screen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Pen</a:t>
            </a:r>
            <a:r>
              <a:rPr lang="ko-KR" altLang="en-US" dirty="0" smtClean="0"/>
              <a:t>에 대한 감정분석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456389" y="5274445"/>
            <a:ext cx="329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시간 흐름에 따른 기능 </a:t>
            </a:r>
            <a:r>
              <a:rPr lang="ko-KR" altLang="en-US" dirty="0" err="1" smtClean="0"/>
              <a:t>언급량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4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과제 수행 결과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3553714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결과 실행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동영상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3.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분석 결과 피드백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녹화_2019_12_02_03_59_12_43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544" y="1885268"/>
            <a:ext cx="7509511" cy="3959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0213" y="6052455"/>
            <a:ext cx="755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분석결</a:t>
            </a:r>
            <a:r>
              <a:rPr lang="ko-KR" altLang="en-US" dirty="0"/>
              <a:t>과</a:t>
            </a:r>
            <a:r>
              <a:rPr lang="ko-KR" altLang="en-US" dirty="0" smtClean="0"/>
              <a:t> 피드백을 </a:t>
            </a:r>
            <a:r>
              <a:rPr lang="en-US" altLang="ko-KR" dirty="0" smtClean="0"/>
              <a:t>RPA</a:t>
            </a:r>
            <a:r>
              <a:rPr lang="ko-KR" altLang="en-US" dirty="0" smtClean="0"/>
              <a:t>를 사용하여 업데이트 후 자동으로 메일로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3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659680" cy="581435"/>
            <a:chOff x="919077" y="400149"/>
            <a:chExt cx="3659680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890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기대 효과 및 활용 방안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DB8F155D-4CFD-478D-BD74-866E2F144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205070"/>
              </p:ext>
            </p:extLst>
          </p:nvPr>
        </p:nvGraphicFramePr>
        <p:xfrm>
          <a:off x="693821" y="1206502"/>
          <a:ext cx="10977479" cy="496889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407771">
                  <a:extLst>
                    <a:ext uri="{9D8B030D-6E8A-4147-A177-3AD203B41FA5}">
                      <a16:colId xmlns:a16="http://schemas.microsoft.com/office/drawing/2014/main" xmlns="" val="2045020504"/>
                    </a:ext>
                  </a:extLst>
                </a:gridCol>
                <a:gridCol w="8569708">
                  <a:extLst>
                    <a:ext uri="{9D8B030D-6E8A-4147-A177-3AD203B41FA5}">
                      <a16:colId xmlns:a16="http://schemas.microsoft.com/office/drawing/2014/main" xmlns="" val="1489646582"/>
                    </a:ext>
                  </a:extLst>
                </a:gridCol>
              </a:tblGrid>
              <a:tr h="44462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효과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상세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21959093"/>
                  </a:ext>
                </a:extLst>
              </a:tr>
              <a:tr h="1030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빠른 평가 파악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제품에 대한 선호도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기능별 선호도 등에 대한 정보를 빠르게 파악 가능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인력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 효율성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생산성 증대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60049547"/>
                  </a:ext>
                </a:extLst>
              </a:tr>
              <a:tr h="1030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정기적 분석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주기적으로 달라지는 분석 결과를 메일로 제공함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71927686"/>
                  </a:ext>
                </a:extLst>
              </a:tr>
              <a:tr h="9609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개선 방향 결정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도움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각 기능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요소별 사람들의 의견을 제공함으로써 개선 요소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개선 방향 설정 도움 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92857322"/>
                  </a:ext>
                </a:extLst>
              </a:tr>
              <a:tr h="13521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적용 분야 확장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큰 기업에 대한 분석 레포트를 제공하는 것에서 나아가</a:t>
                      </a:r>
                      <a:endParaRPr lang="en-US" altLang="ko-KR" sz="1800" b="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가수</a:t>
                      </a: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창작자</a:t>
                      </a: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유튜브 크리에이터 등 </a:t>
                      </a: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인 사업자들에 대해서도 사람들의 </a:t>
                      </a:r>
                      <a:endParaRPr lang="en-US" altLang="ko-KR" sz="1800" b="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의견 분석 서비스를 제공 예상</a:t>
                      </a:r>
                      <a:endParaRPr lang="en-US" altLang="ko-KR" sz="1800" b="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94117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86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601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spc="-300" dirty="0">
                  <a:solidFill>
                    <a:srgbClr val="FFC000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주요 산출물</a:t>
              </a:r>
              <a:endParaRPr lang="en-US" altLang="ko-KR" sz="2400" spc="-300" dirty="0">
                <a:solidFill>
                  <a:srgbClr val="FFC000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 descr="텍스트, 신문이(가) 표시된 사진&#10;&#10;자동 생성된 설명">
            <a:extLst>
              <a:ext uri="{FF2B5EF4-FFF2-40B4-BE49-F238E27FC236}">
                <a16:creationId xmlns:a16="http://schemas.microsoft.com/office/drawing/2014/main" xmlns="" id="{EB9D0884-AF83-4423-BE59-58763A3F7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2" y="1300600"/>
            <a:ext cx="9105900" cy="402590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C9CF9F7C-E87F-42E6-A269-8C5442637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166062"/>
              </p:ext>
            </p:extLst>
          </p:nvPr>
        </p:nvGraphicFramePr>
        <p:xfrm>
          <a:off x="690638" y="5602217"/>
          <a:ext cx="5405362" cy="62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480">
                <a:tc>
                  <a:txBody>
                    <a:bodyPr/>
                    <a:lstStyle/>
                    <a:p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한국방송미디어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공학회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추계대회 논문 발표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(11.30)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008097E9-F375-4556-A653-FBBB64471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91474"/>
              </p:ext>
            </p:extLst>
          </p:nvPr>
        </p:nvGraphicFramePr>
        <p:xfrm>
          <a:off x="6469138" y="5592640"/>
          <a:ext cx="54053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5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48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자연어처리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분석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문서 자동화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의견분석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84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5207955" y="2431635"/>
            <a:ext cx="1776089" cy="1776089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09899" y="2965736"/>
            <a:ext cx="617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+mj-ea"/>
                <a:ea typeface="+mj-ea"/>
              </a:rPr>
              <a:t>Q&amp;A</a:t>
            </a:r>
            <a:endParaRPr lang="ko-KR" altLang="en-US" sz="4000" dirty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>
                  <a:lumMod val="7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771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76788" y="424372"/>
            <a:ext cx="2412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u="sng" dirty="0">
                <a:ln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latin typeface="+mj-lt"/>
                <a:ea typeface="야놀자 야체 B" panose="02020603020101020101" pitchFamily="18" charset="-127"/>
              </a:rPr>
              <a:t>Contents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C9A923D8-278E-4779-B71A-0EEE2BC5768B}"/>
              </a:ext>
            </a:extLst>
          </p:cNvPr>
          <p:cNvGrpSpPr/>
          <p:nvPr/>
        </p:nvGrpSpPr>
        <p:grpSpPr>
          <a:xfrm>
            <a:off x="429186" y="2367878"/>
            <a:ext cx="2946522" cy="488074"/>
            <a:chOff x="1471799" y="2717800"/>
            <a:chExt cx="1207972" cy="237826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295C5AB6-5C21-459B-ABAC-68C2546271CD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7529B794-0BAC-4929-AF9C-5BF09C602412}"/>
                </a:ext>
              </a:extLst>
            </p:cNvPr>
            <p:cNvSpPr txBox="1"/>
            <p:nvPr/>
          </p:nvSpPr>
          <p:spPr>
            <a:xfrm>
              <a:off x="2133527" y="2730668"/>
              <a:ext cx="546244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과제 목표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9B62919A-D539-40E6-B75F-EC3EE7A7D60E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02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A2D157E5-4FA0-49BD-9083-8334F357DE2A}"/>
              </a:ext>
            </a:extLst>
          </p:cNvPr>
          <p:cNvGrpSpPr/>
          <p:nvPr/>
        </p:nvGrpSpPr>
        <p:grpSpPr>
          <a:xfrm>
            <a:off x="429186" y="1509261"/>
            <a:ext cx="3555664" cy="479760"/>
            <a:chOff x="1471799" y="2717800"/>
            <a:chExt cx="1457699" cy="341177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5D559F1B-6B72-43A9-88DA-D7B1A39CDBA3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40F82C6F-03C5-4224-B34C-70ECC20D75C7}"/>
                </a:ext>
              </a:extLst>
            </p:cNvPr>
            <p:cNvSpPr txBox="1"/>
            <p:nvPr/>
          </p:nvSpPr>
          <p:spPr>
            <a:xfrm>
              <a:off x="2133527" y="2730668"/>
              <a:ext cx="795971" cy="32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과제 수행 배경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939CB214-EABC-4AF0-B6EA-7CFD3990B028}"/>
                </a:ext>
              </a:extLst>
            </p:cNvPr>
            <p:cNvSpPr txBox="1"/>
            <p:nvPr/>
          </p:nvSpPr>
          <p:spPr>
            <a:xfrm>
              <a:off x="1474176" y="2772201"/>
              <a:ext cx="231380" cy="265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2BFDC6E6-96C4-4F38-8C79-16716E084DB0}"/>
              </a:ext>
            </a:extLst>
          </p:cNvPr>
          <p:cNvGrpSpPr/>
          <p:nvPr/>
        </p:nvGrpSpPr>
        <p:grpSpPr>
          <a:xfrm>
            <a:off x="429186" y="3229529"/>
            <a:ext cx="3555664" cy="488074"/>
            <a:chOff x="1471799" y="2717800"/>
            <a:chExt cx="1457699" cy="237826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9685A9AC-091A-457D-AC1C-D8E3FE83463D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9DA2F67F-0B9E-4A8D-BBE1-FAB8F16A3554}"/>
                </a:ext>
              </a:extLst>
            </p:cNvPr>
            <p:cNvSpPr txBox="1"/>
            <p:nvPr/>
          </p:nvSpPr>
          <p:spPr>
            <a:xfrm>
              <a:off x="2133527" y="2730668"/>
              <a:ext cx="795971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과제 수행 과정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AB1207B2-9AA6-4A2D-9003-CD9797716269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03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CE38BE64-5ABA-4D8A-A829-205EB2B943BE}"/>
              </a:ext>
            </a:extLst>
          </p:cNvPr>
          <p:cNvGrpSpPr/>
          <p:nvPr/>
        </p:nvGrpSpPr>
        <p:grpSpPr>
          <a:xfrm>
            <a:off x="429186" y="4091180"/>
            <a:ext cx="3555664" cy="488076"/>
            <a:chOff x="1471799" y="2717800"/>
            <a:chExt cx="1457699" cy="237827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xmlns="" id="{6BF0CA57-1344-44D5-B2E9-9A5A664AF5EF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5EC44CAC-E75D-4AF3-B2F5-AB0FE6CD1D72}"/>
                </a:ext>
              </a:extLst>
            </p:cNvPr>
            <p:cNvSpPr txBox="1"/>
            <p:nvPr/>
          </p:nvSpPr>
          <p:spPr>
            <a:xfrm>
              <a:off x="2133527" y="2730669"/>
              <a:ext cx="795971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과제 수행 결과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5EE34DAB-67D6-4338-BCD0-09F3CE91D226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04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CE38BE64-5ABA-4D8A-A829-205EB2B943BE}"/>
              </a:ext>
            </a:extLst>
          </p:cNvPr>
          <p:cNvGrpSpPr/>
          <p:nvPr/>
        </p:nvGrpSpPr>
        <p:grpSpPr>
          <a:xfrm>
            <a:off x="429187" y="4952833"/>
            <a:ext cx="4504642" cy="488076"/>
            <a:chOff x="1471799" y="2717800"/>
            <a:chExt cx="1846747" cy="237827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6BF0CA57-1344-44D5-B2E9-9A5A664AF5EF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EC44CAC-E75D-4AF3-B2F5-AB0FE6CD1D72}"/>
                </a:ext>
              </a:extLst>
            </p:cNvPr>
            <p:cNvSpPr txBox="1"/>
            <p:nvPr/>
          </p:nvSpPr>
          <p:spPr>
            <a:xfrm>
              <a:off x="2133527" y="2730669"/>
              <a:ext cx="1185019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기대 효과 및 활용 방안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EE34DAB-67D6-4338-BCD0-09F3CE91D226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05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CE38BE64-5ABA-4D8A-A829-205EB2B943BE}"/>
              </a:ext>
            </a:extLst>
          </p:cNvPr>
          <p:cNvGrpSpPr/>
          <p:nvPr/>
        </p:nvGrpSpPr>
        <p:grpSpPr>
          <a:xfrm>
            <a:off x="429187" y="5814488"/>
            <a:ext cx="3215828" cy="488076"/>
            <a:chOff x="1471799" y="2717800"/>
            <a:chExt cx="1318378" cy="23782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6BF0CA57-1344-44D5-B2E9-9A5A664AF5EF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EC44CAC-E75D-4AF3-B2F5-AB0FE6CD1D72}"/>
                </a:ext>
              </a:extLst>
            </p:cNvPr>
            <p:cNvSpPr txBox="1"/>
            <p:nvPr/>
          </p:nvSpPr>
          <p:spPr>
            <a:xfrm>
              <a:off x="2133527" y="2730669"/>
              <a:ext cx="656650" cy="224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주요 산출물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EE34DAB-67D6-4338-BCD0-09F3CE91D226}"/>
                </a:ext>
              </a:extLst>
            </p:cNvPr>
            <p:cNvSpPr txBox="1"/>
            <p:nvPr/>
          </p:nvSpPr>
          <p:spPr>
            <a:xfrm>
              <a:off x="1474176" y="2772201"/>
              <a:ext cx="184798" cy="1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06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2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012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과제 수행 배경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  <a:endParaRPr lang="ko-KR" altLang="en-US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952382" y="4685208"/>
            <a:ext cx="8532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-150" dirty="0" smtClean="0">
                <a:solidFill>
                  <a:srgbClr val="000000"/>
                </a:solidFill>
                <a:latin typeface="+mn-ea"/>
              </a:rPr>
              <a:t>RPA</a:t>
            </a:r>
            <a:r>
              <a:rPr lang="ko-KR" altLang="en-US" kern="0" spc="-150" dirty="0">
                <a:solidFill>
                  <a:srgbClr val="000000"/>
                </a:solidFill>
                <a:latin typeface="+mn-ea"/>
              </a:rPr>
              <a:t>란 ‘</a:t>
            </a:r>
            <a:r>
              <a:rPr lang="en-US" altLang="ko-KR" kern="0" spc="-150" dirty="0">
                <a:solidFill>
                  <a:srgbClr val="000000"/>
                </a:solidFill>
                <a:latin typeface="+mn-ea"/>
              </a:rPr>
              <a:t>Robotic Process Automation’</a:t>
            </a:r>
            <a:r>
              <a:rPr lang="ko-KR" altLang="en-US" kern="0" spc="-150" dirty="0">
                <a:solidFill>
                  <a:srgbClr val="000000"/>
                </a:solidFill>
                <a:latin typeface="+mn-ea"/>
              </a:rPr>
              <a:t>의 약자로 소프트웨어인 </a:t>
            </a:r>
            <a:r>
              <a:rPr lang="ko-KR" altLang="en-US" kern="0" spc="-150" dirty="0" smtClean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b="1" kern="0" spc="-150" dirty="0" smtClean="0">
                <a:solidFill>
                  <a:srgbClr val="000000"/>
                </a:solidFill>
                <a:latin typeface="+mn-ea"/>
              </a:rPr>
              <a:t>로봇’</a:t>
            </a:r>
            <a:r>
              <a:rPr lang="ko-KR" altLang="en-US" kern="0" spc="-150" dirty="0" smtClean="0">
                <a:solidFill>
                  <a:srgbClr val="000000"/>
                </a:solidFill>
                <a:latin typeface="+mn-ea"/>
              </a:rPr>
              <a:t>에게 </a:t>
            </a:r>
            <a:r>
              <a:rPr lang="ko-KR" altLang="en-US" kern="0" spc="-150" dirty="0">
                <a:solidFill>
                  <a:srgbClr val="000000"/>
                </a:solidFill>
                <a:latin typeface="+mn-ea"/>
              </a:rPr>
              <a:t>사람의 업무에 대한 자동화를 이뤄 시간</a:t>
            </a:r>
            <a:r>
              <a:rPr lang="en-US" altLang="ko-KR" kern="0" spc="-15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150" dirty="0">
                <a:solidFill>
                  <a:srgbClr val="000000"/>
                </a:solidFill>
                <a:latin typeface="+mn-ea"/>
              </a:rPr>
              <a:t>비용</a:t>
            </a:r>
            <a:r>
              <a:rPr lang="en-US" altLang="ko-KR" kern="0" spc="-15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150" dirty="0">
                <a:solidFill>
                  <a:srgbClr val="000000"/>
                </a:solidFill>
                <a:latin typeface="+mn-ea"/>
              </a:rPr>
              <a:t>오류를 줄이는 기술을 말한다</a:t>
            </a:r>
            <a:r>
              <a:rPr lang="en-US" altLang="ko-KR" kern="0" spc="-150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kern="0" spc="-150" dirty="0" smtClean="0">
              <a:solidFill>
                <a:srgbClr val="000000"/>
              </a:solidFill>
              <a:latin typeface="+mn-ea"/>
            </a:endParaRPr>
          </a:p>
          <a:p>
            <a:endParaRPr lang="en-US" altLang="ko-KR" kern="0" spc="-150" dirty="0" smtClean="0">
              <a:solidFill>
                <a:srgbClr val="000000"/>
              </a:solidFill>
              <a:latin typeface="+mn-ea"/>
            </a:endParaRPr>
          </a:p>
          <a:p>
            <a:r>
              <a:rPr lang="ko-KR" altLang="en-US" kern="0" spc="-150" dirty="0" smtClean="0">
                <a:solidFill>
                  <a:srgbClr val="000000"/>
                </a:solidFill>
                <a:latin typeface="+mn-ea"/>
              </a:rPr>
              <a:t>이  </a:t>
            </a:r>
            <a:r>
              <a:rPr lang="ko-KR" altLang="en-US" b="1" kern="0" spc="-150" dirty="0">
                <a:solidFill>
                  <a:srgbClr val="000000"/>
                </a:solidFill>
                <a:latin typeface="+mn-ea"/>
              </a:rPr>
              <a:t>‘로봇’</a:t>
            </a:r>
            <a:r>
              <a:rPr lang="ko-KR" altLang="en-US" kern="0" spc="-150" dirty="0">
                <a:solidFill>
                  <a:srgbClr val="000000"/>
                </a:solidFill>
                <a:latin typeface="+mn-ea"/>
              </a:rPr>
              <a:t>은 사람이 하는 작업을 대부분 수행할 수 있으며</a:t>
            </a:r>
            <a:r>
              <a:rPr lang="en-US" altLang="ko-KR" kern="0" spc="-15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spc="-150" dirty="0">
                <a:solidFill>
                  <a:srgbClr val="000000"/>
                </a:solidFill>
                <a:latin typeface="+mn-ea"/>
              </a:rPr>
              <a:t>동시에 쉴 필요가 없어 </a:t>
            </a:r>
            <a:r>
              <a:rPr lang="ko-KR" altLang="en-US" kern="0" spc="-150" dirty="0" smtClean="0">
                <a:solidFill>
                  <a:srgbClr val="000000"/>
                </a:solidFill>
                <a:latin typeface="+mn-ea"/>
              </a:rPr>
              <a:t>높은</a:t>
            </a:r>
            <a:endParaRPr lang="en-US" altLang="ko-KR" kern="0" spc="-150" dirty="0" smtClean="0">
              <a:solidFill>
                <a:srgbClr val="000000"/>
              </a:solidFill>
              <a:latin typeface="+mn-ea"/>
            </a:endParaRPr>
          </a:p>
          <a:p>
            <a:r>
              <a:rPr lang="ko-KR" altLang="en-US" kern="0" spc="-150" dirty="0" smtClean="0">
                <a:solidFill>
                  <a:srgbClr val="000000"/>
                </a:solidFill>
                <a:latin typeface="+mn-ea"/>
              </a:rPr>
              <a:t>효율성을 </a:t>
            </a:r>
            <a:r>
              <a:rPr lang="ko-KR" altLang="en-US" kern="0" spc="-150" dirty="0">
                <a:solidFill>
                  <a:srgbClr val="000000"/>
                </a:solidFill>
                <a:latin typeface="+mn-ea"/>
              </a:rPr>
              <a:t>보여준다</a:t>
            </a:r>
            <a:r>
              <a:rPr lang="en-US" altLang="ko-KR" kern="0" spc="-15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kern="0" spc="-150" dirty="0">
              <a:solidFill>
                <a:srgbClr val="000000"/>
              </a:solidFill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4098" name="Picture 2" descr="C:\Users\HS\Desktop\Robotic-Process-Automation-RPA-Trai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29" y="1268546"/>
            <a:ext cx="989330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012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과제 수행 배경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  <a:endParaRPr lang="ko-KR" altLang="en-US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D2939DE-FF20-40BD-A363-E44DE3DE78F0}"/>
              </a:ext>
            </a:extLst>
          </p:cNvPr>
          <p:cNvGrpSpPr/>
          <p:nvPr/>
        </p:nvGrpSpPr>
        <p:grpSpPr>
          <a:xfrm>
            <a:off x="1294683" y="1178749"/>
            <a:ext cx="2581662" cy="2351691"/>
            <a:chOff x="1785560" y="1496249"/>
            <a:chExt cx="2581662" cy="2351691"/>
          </a:xfrm>
        </p:grpSpPr>
        <p:sp>
          <p:nvSpPr>
            <p:cNvPr id="2" name="사각형: 잘린 한쪽 모서리 1">
              <a:extLst>
                <a:ext uri="{FF2B5EF4-FFF2-40B4-BE49-F238E27FC236}">
                  <a16:creationId xmlns:a16="http://schemas.microsoft.com/office/drawing/2014/main" xmlns="" id="{EEB6AE52-8AAF-453B-87A2-306B655465C6}"/>
                </a:ext>
              </a:extLst>
            </p:cNvPr>
            <p:cNvSpPr/>
            <p:nvPr/>
          </p:nvSpPr>
          <p:spPr>
            <a:xfrm rot="10214693">
              <a:off x="1785560" y="1627364"/>
              <a:ext cx="2120900" cy="2220576"/>
            </a:xfrm>
            <a:prstGeom prst="snip1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4BACD78D-7DF6-41A1-8BFE-FF61AD9ABEC5}"/>
                </a:ext>
              </a:extLst>
            </p:cNvPr>
            <p:cNvSpPr/>
            <p:nvPr/>
          </p:nvSpPr>
          <p:spPr>
            <a:xfrm>
              <a:off x="2246322" y="1496249"/>
              <a:ext cx="2120900" cy="22205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bg1">
                      <a:lumMod val="50000"/>
                    </a:schemeClr>
                  </a:solidFill>
                </a:rPr>
                <a:t>국내 기업들</a:t>
              </a:r>
              <a:endParaRPr lang="en-US" altLang="ko-KR" sz="22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2200" b="1" dirty="0">
                  <a:solidFill>
                    <a:schemeClr val="bg1">
                      <a:lumMod val="50000"/>
                    </a:schemeClr>
                  </a:solidFill>
                </a:rPr>
                <a:t> 주</a:t>
              </a:r>
              <a:r>
                <a:rPr lang="en-US" altLang="ko-KR" sz="2200" b="1" dirty="0">
                  <a:solidFill>
                    <a:schemeClr val="bg1">
                      <a:lumMod val="50000"/>
                    </a:schemeClr>
                  </a:solidFill>
                </a:rPr>
                <a:t>52</a:t>
              </a:r>
              <a:r>
                <a:rPr lang="ko-KR" altLang="en-US" sz="2200" b="1" dirty="0">
                  <a:solidFill>
                    <a:schemeClr val="bg1">
                      <a:lumMod val="50000"/>
                    </a:schemeClr>
                  </a:solidFill>
                </a:rPr>
                <a:t>시간제 </a:t>
              </a:r>
              <a:endParaRPr lang="en-US" altLang="ko-KR" sz="22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2200" b="1" dirty="0">
                  <a:solidFill>
                    <a:schemeClr val="bg1">
                      <a:lumMod val="50000"/>
                    </a:schemeClr>
                  </a:solidFill>
                </a:rPr>
                <a:t>도입</a:t>
              </a:r>
              <a:endParaRPr lang="en-US" altLang="ko-KR" sz="22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10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동일 기간 내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업무 가능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시간 감소</a:t>
              </a:r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FD60B651-F9FF-4A28-AE82-B11E7DF46833}"/>
              </a:ext>
            </a:extLst>
          </p:cNvPr>
          <p:cNvGrpSpPr/>
          <p:nvPr/>
        </p:nvGrpSpPr>
        <p:grpSpPr>
          <a:xfrm>
            <a:off x="4805169" y="1178749"/>
            <a:ext cx="2581662" cy="2351691"/>
            <a:chOff x="1785560" y="1496249"/>
            <a:chExt cx="2581662" cy="2351691"/>
          </a:xfrm>
        </p:grpSpPr>
        <p:sp>
          <p:nvSpPr>
            <p:cNvPr id="12" name="사각형: 잘린 한쪽 모서리 11">
              <a:extLst>
                <a:ext uri="{FF2B5EF4-FFF2-40B4-BE49-F238E27FC236}">
                  <a16:creationId xmlns:a16="http://schemas.microsoft.com/office/drawing/2014/main" xmlns="" id="{45CE5289-6157-4643-BF47-7F9BC067E705}"/>
                </a:ext>
              </a:extLst>
            </p:cNvPr>
            <p:cNvSpPr/>
            <p:nvPr/>
          </p:nvSpPr>
          <p:spPr>
            <a:xfrm rot="10214693">
              <a:off x="1785560" y="1627364"/>
              <a:ext cx="2120900" cy="2220576"/>
            </a:xfrm>
            <a:prstGeom prst="snip1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FE0CF7C-A792-45D9-9C67-31B5EE5F01AB}"/>
                </a:ext>
              </a:extLst>
            </p:cNvPr>
            <p:cNvSpPr/>
            <p:nvPr/>
          </p:nvSpPr>
          <p:spPr>
            <a:xfrm>
              <a:off x="2246322" y="1496249"/>
              <a:ext cx="2120900" cy="22205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rgbClr val="FFFF00"/>
                  </a:solidFill>
                </a:rPr>
                <a:t>기존 자료 수집</a:t>
              </a:r>
              <a:r>
                <a:rPr lang="en-US" altLang="ko-KR" sz="2200" b="1" dirty="0">
                  <a:solidFill>
                    <a:srgbClr val="FFFF00"/>
                  </a:solidFill>
                </a:rPr>
                <a:t> </a:t>
              </a:r>
              <a:r>
                <a:rPr lang="ko-KR" altLang="en-US" sz="2200" b="1" dirty="0">
                  <a:solidFill>
                    <a:srgbClr val="FFFF00"/>
                  </a:solidFill>
                </a:rPr>
                <a:t>분석 방식</a:t>
              </a:r>
              <a:endParaRPr lang="en-US" altLang="ko-KR" sz="2200" b="1" dirty="0">
                <a:solidFill>
                  <a:srgbClr val="FFFF00"/>
                </a:solidFill>
              </a:endParaRPr>
            </a:p>
            <a:p>
              <a:pPr algn="ctr"/>
              <a:endParaRPr lang="en-US" altLang="ko-KR" sz="2200" b="1" dirty="0">
                <a:solidFill>
                  <a:srgbClr val="FFFF0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시간</a:t>
              </a:r>
              <a:r>
                <a:rPr lang="en-US" altLang="ko-KR" dirty="0">
                  <a:solidFill>
                    <a:srgbClr val="FFFF00"/>
                  </a:solidFill>
                </a:rPr>
                <a:t>,</a:t>
              </a:r>
              <a:r>
                <a:rPr lang="ko-KR" altLang="en-US" dirty="0">
                  <a:solidFill>
                    <a:srgbClr val="FFFF00"/>
                  </a:solidFill>
                </a:rPr>
                <a:t> 비용</a:t>
              </a:r>
              <a:r>
                <a:rPr lang="en-US" altLang="ko-KR" dirty="0">
                  <a:solidFill>
                    <a:srgbClr val="FFFF00"/>
                  </a:solidFill>
                </a:rPr>
                <a:t>,</a:t>
              </a:r>
              <a:r>
                <a:rPr lang="ko-KR" altLang="en-US" dirty="0">
                  <a:solidFill>
                    <a:srgbClr val="FFFF00"/>
                  </a:solidFill>
                </a:rPr>
                <a:t> 인력</a:t>
              </a:r>
              <a:r>
                <a:rPr lang="en-US" altLang="ko-KR" dirty="0">
                  <a:solidFill>
                    <a:srgbClr val="FFFF00"/>
                  </a:solidFill>
                </a:rPr>
                <a:t>,</a:t>
              </a:r>
              <a:r>
                <a:rPr lang="ko-KR" altLang="en-US" dirty="0">
                  <a:solidFill>
                    <a:srgbClr val="FFFF00"/>
                  </a:solidFill>
                </a:rPr>
                <a:t> </a:t>
              </a:r>
              <a:endParaRPr lang="en-US" altLang="ko-KR" dirty="0">
                <a:solidFill>
                  <a:srgbClr val="FFFF0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FFF00"/>
                  </a:solidFill>
                </a:rPr>
                <a:t>오류 발생률 ▲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BCEFF53C-80D5-482E-A83F-388EE563F3FD}"/>
              </a:ext>
            </a:extLst>
          </p:cNvPr>
          <p:cNvGrpSpPr/>
          <p:nvPr/>
        </p:nvGrpSpPr>
        <p:grpSpPr>
          <a:xfrm>
            <a:off x="8327902" y="1178749"/>
            <a:ext cx="2581662" cy="2351691"/>
            <a:chOff x="1785560" y="1496249"/>
            <a:chExt cx="2581662" cy="2351691"/>
          </a:xfrm>
          <a:solidFill>
            <a:schemeClr val="accent1"/>
          </a:solidFill>
        </p:grpSpPr>
        <p:sp>
          <p:nvSpPr>
            <p:cNvPr id="15" name="사각형: 잘린 한쪽 모서리 14">
              <a:extLst>
                <a:ext uri="{FF2B5EF4-FFF2-40B4-BE49-F238E27FC236}">
                  <a16:creationId xmlns:a16="http://schemas.microsoft.com/office/drawing/2014/main" xmlns="" id="{75A9E362-930B-4315-A059-B2663FBDC8BB}"/>
                </a:ext>
              </a:extLst>
            </p:cNvPr>
            <p:cNvSpPr/>
            <p:nvPr/>
          </p:nvSpPr>
          <p:spPr>
            <a:xfrm rot="10214693">
              <a:off x="1785560" y="1627364"/>
              <a:ext cx="2120900" cy="2220576"/>
            </a:xfrm>
            <a:prstGeom prst="snip1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F19B81A6-DE13-4D55-9843-B598B62BB831}"/>
                </a:ext>
              </a:extLst>
            </p:cNvPr>
            <p:cNvSpPr/>
            <p:nvPr/>
          </p:nvSpPr>
          <p:spPr>
            <a:xfrm>
              <a:off x="2246322" y="1496249"/>
              <a:ext cx="2120900" cy="2220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/>
                <a:t>룰 기반 </a:t>
              </a:r>
              <a:endParaRPr lang="en-US" altLang="ko-KR" sz="2200" b="1" dirty="0"/>
            </a:p>
            <a:p>
              <a:pPr algn="ctr"/>
              <a:r>
                <a:rPr lang="ko-KR" altLang="en-US" sz="2200" b="1" dirty="0"/>
                <a:t>반복작업 연속</a:t>
              </a:r>
              <a:endParaRPr lang="en-US" altLang="ko-KR" sz="2200" b="1" dirty="0"/>
            </a:p>
            <a:p>
              <a:pPr algn="ctr"/>
              <a:endParaRPr lang="en-US" altLang="ko-KR" sz="2200" b="1" dirty="0"/>
            </a:p>
            <a:p>
              <a:pPr algn="ctr"/>
              <a:r>
                <a:rPr lang="ko-KR" altLang="en-US" dirty="0"/>
                <a:t>정해진 </a:t>
              </a:r>
              <a:r>
                <a:rPr lang="en-US" altLang="ko-KR" dirty="0"/>
                <a:t>Workflow</a:t>
              </a:r>
              <a:r>
                <a:rPr lang="ko-KR" altLang="en-US" dirty="0"/>
                <a:t> 존재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464B5309-C69A-4601-AE78-FFB727A8E803}"/>
              </a:ext>
            </a:extLst>
          </p:cNvPr>
          <p:cNvGrpSpPr/>
          <p:nvPr/>
        </p:nvGrpSpPr>
        <p:grpSpPr>
          <a:xfrm>
            <a:off x="2355133" y="4271401"/>
            <a:ext cx="3459860" cy="2249262"/>
            <a:chOff x="2414879" y="4100394"/>
            <a:chExt cx="3459860" cy="2249262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xmlns="" id="{845F4A5E-049E-4DF1-A40A-89B92DFCE8FB}"/>
                </a:ext>
              </a:extLst>
            </p:cNvPr>
            <p:cNvSpPr/>
            <p:nvPr/>
          </p:nvSpPr>
          <p:spPr>
            <a:xfrm>
              <a:off x="2414879" y="4210582"/>
              <a:ext cx="2012324" cy="2139074"/>
            </a:xfrm>
            <a:prstGeom prst="rtTriangl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xmlns="" id="{42B8154F-D835-462E-A895-297DA02827C9}"/>
                </a:ext>
              </a:extLst>
            </p:cNvPr>
            <p:cNvSpPr/>
            <p:nvPr/>
          </p:nvSpPr>
          <p:spPr>
            <a:xfrm>
              <a:off x="2787486" y="4100394"/>
              <a:ext cx="3087253" cy="1904998"/>
            </a:xfrm>
            <a:prstGeom prst="roundRect">
              <a:avLst/>
            </a:prstGeom>
            <a:solidFill>
              <a:srgbClr val="9900CC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>
                  <a:solidFill>
                    <a:schemeClr val="bg1"/>
                  </a:solidFill>
                  <a:sym typeface="Wingdings" panose="05000000000000000000" pitchFamily="2" charset="2"/>
                </a:rPr>
                <a:t>기존 소비자 의견</a:t>
              </a:r>
              <a:endParaRPr lang="en-US" altLang="ko-KR" sz="2200" b="1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2200" b="1" dirty="0">
                  <a:solidFill>
                    <a:schemeClr val="bg1"/>
                  </a:solidFill>
                  <a:sym typeface="Wingdings" panose="05000000000000000000" pitchFamily="2" charset="2"/>
                </a:rPr>
                <a:t>파악 시간 ▼</a:t>
              </a:r>
              <a:endParaRPr lang="en-US" altLang="ko-KR" sz="2200" b="1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비용 소모 최소화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타 기업간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 경쟁우위 선점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373D4D4-942D-4D86-9BE3-487D2A673A31}"/>
              </a:ext>
            </a:extLst>
          </p:cNvPr>
          <p:cNvGrpSpPr/>
          <p:nvPr/>
        </p:nvGrpSpPr>
        <p:grpSpPr>
          <a:xfrm>
            <a:off x="6880466" y="3962399"/>
            <a:ext cx="3550181" cy="2214000"/>
            <a:chOff x="6889586" y="3791392"/>
            <a:chExt cx="3550181" cy="2214000"/>
          </a:xfrm>
        </p:grpSpPr>
        <p:sp>
          <p:nvSpPr>
            <p:cNvPr id="33" name="직각 삼각형 32">
              <a:extLst>
                <a:ext uri="{FF2B5EF4-FFF2-40B4-BE49-F238E27FC236}">
                  <a16:creationId xmlns:a16="http://schemas.microsoft.com/office/drawing/2014/main" xmlns="" id="{4FB82577-51B1-4689-93EC-37494B3B5E2A}"/>
                </a:ext>
              </a:extLst>
            </p:cNvPr>
            <p:cNvSpPr/>
            <p:nvPr/>
          </p:nvSpPr>
          <p:spPr>
            <a:xfrm rot="10800000">
              <a:off x="8427443" y="3791392"/>
              <a:ext cx="2012324" cy="2139074"/>
            </a:xfrm>
            <a:prstGeom prst="rt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xmlns="" id="{1927FAFF-DF15-45CC-9B70-4BE1754ED7F2}"/>
                </a:ext>
              </a:extLst>
            </p:cNvPr>
            <p:cNvSpPr/>
            <p:nvPr/>
          </p:nvSpPr>
          <p:spPr>
            <a:xfrm>
              <a:off x="6889586" y="4100394"/>
              <a:ext cx="3087253" cy="1904998"/>
            </a:xfrm>
            <a:prstGeom prst="roundRect">
              <a:avLst/>
            </a:prstGeom>
            <a:solidFill>
              <a:srgbClr val="66CCFF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bg1"/>
                  </a:solidFill>
                  <a:sym typeface="Wingdings" panose="05000000000000000000" pitchFamily="2" charset="2"/>
                </a:rPr>
                <a:t>RPA </a:t>
              </a:r>
              <a:r>
                <a:rPr lang="ko-KR" altLang="en-US" sz="2200" b="1" dirty="0">
                  <a:solidFill>
                    <a:schemeClr val="bg1"/>
                  </a:solidFill>
                  <a:sym typeface="Wingdings" panose="05000000000000000000" pitchFamily="2" charset="2"/>
                </a:rPr>
                <a:t>도입</a:t>
              </a:r>
              <a:endParaRPr lang="en-US" altLang="ko-KR" sz="2200" b="1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2200" b="1" dirty="0">
                  <a:solidFill>
                    <a:schemeClr val="bg1"/>
                  </a:solidFill>
                  <a:sym typeface="Wingdings" panose="05000000000000000000" pitchFamily="2" charset="2"/>
                </a:rPr>
                <a:t>의견 분석 자동화</a:t>
              </a:r>
              <a:endParaRPr lang="en-US" altLang="ko-KR" sz="2200" b="1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endParaRPr lang="en-US" altLang="ko-KR" sz="1000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대처 방안</a:t>
              </a:r>
              <a:r>
                <a:rPr lang="en-US" altLang="ko-KR" dirty="0">
                  <a:solidFill>
                    <a:schemeClr val="bg1"/>
                  </a:solidFill>
                  <a:sym typeface="Wingdings" panose="05000000000000000000" pitchFamily="2" charset="2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모색</a:t>
              </a:r>
              <a:r>
                <a:rPr lang="en-US" altLang="ko-KR" dirty="0">
                  <a:solidFill>
                    <a:schemeClr val="bg1"/>
                  </a:solidFill>
                  <a:sym typeface="Wingdings" panose="05000000000000000000" pitchFamily="2" charset="2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등 </a:t>
              </a:r>
              <a:endParaRPr lang="en-US" altLang="ko-KR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타 업무에 사용할 시간 </a:t>
              </a:r>
              <a:r>
                <a:rPr lang="ko-KR" altLang="en-US" dirty="0">
                  <a:solidFill>
                    <a:schemeClr val="bg1"/>
                  </a:solidFill>
                </a:rPr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33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2012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과제 수행 배경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4">
                      <a:lumMod val="50000"/>
                    </a:schemeClr>
                  </a:solidFill>
                </a:rPr>
                <a:t>01</a:t>
              </a:r>
              <a:endParaRPr lang="ko-KR" altLang="en-US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xmlns="" id="{FABC32BC-CF0D-49CF-AEE2-5FFC6815C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54"/>
          <a:stretch/>
        </p:blipFill>
        <p:spPr>
          <a:xfrm>
            <a:off x="8415045" y="1106391"/>
            <a:ext cx="2878062" cy="253411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581DE5D-6CAA-4CE1-8A42-67C79CC3B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01"/>
          <a:stretch/>
        </p:blipFill>
        <p:spPr>
          <a:xfrm>
            <a:off x="6513976" y="1804714"/>
            <a:ext cx="3116338" cy="320706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448DC807-935A-4AE9-97B6-4EFB14FE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60434880" descr="EMB00000c1c7063">
            <a:extLst>
              <a:ext uri="{FF2B5EF4-FFF2-40B4-BE49-F238E27FC236}">
                <a16:creationId xmlns:a16="http://schemas.microsoft.com/office/drawing/2014/main" xmlns="" id="{3F9CBAF9-B6AF-4DF6-BB67-31425C2FE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825467"/>
            <a:ext cx="5549900" cy="320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06E94EC0-0468-435B-8974-EE002F380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310407"/>
              </p:ext>
            </p:extLst>
          </p:nvPr>
        </p:nvGraphicFramePr>
        <p:xfrm>
          <a:off x="684742" y="5094078"/>
          <a:ext cx="5055658" cy="154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56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4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18</a:t>
                      </a:r>
                      <a:r>
                        <a:rPr lang="ko-KR" alt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년 기준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 RPA </a:t>
                      </a:r>
                      <a:r>
                        <a:rPr lang="ko-KR" alt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도입 의사를 표한 기업들은 </a:t>
                      </a:r>
                      <a:endParaRPr lang="en-US" altLang="ko-KR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전체 기업 중 </a:t>
                      </a:r>
                      <a:r>
                        <a:rPr lang="en-US" altLang="ko-KR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72%</a:t>
                      </a:r>
                      <a:r>
                        <a:rPr lang="ko-KR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에 육박</a:t>
                      </a:r>
                      <a:r>
                        <a:rPr lang="en-US" altLang="ko-KR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RPA</a:t>
                      </a:r>
                      <a:r>
                        <a:rPr lang="ko-KR" alt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적용 목적 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= </a:t>
                      </a:r>
                      <a:r>
                        <a:rPr lang="ko-KR" alt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속도</a:t>
                      </a:r>
                      <a:r>
                        <a:rPr lang="en-US" altLang="ko-KR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및 시간 절감</a:t>
                      </a:r>
                      <a:r>
                        <a:rPr lang="en-US" altLang="ko-KR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오류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E49C0213-69CF-4CDA-A95B-C524C3F88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749523"/>
              </p:ext>
            </p:extLst>
          </p:nvPr>
        </p:nvGraphicFramePr>
        <p:xfrm>
          <a:off x="6513976" y="5094078"/>
          <a:ext cx="5055658" cy="154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56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48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국내의 경우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 KT</a:t>
                      </a:r>
                      <a:r>
                        <a:rPr lang="ko-KR" alt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의 전표 처리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신한은행 외 기타 은행권에서의</a:t>
                      </a:r>
                      <a:endParaRPr lang="en-US" altLang="ko-KR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은행 업무의 자동화가 활발</a:t>
                      </a:r>
                      <a:endParaRPr lang="ko-KR" altLang="en-US" sz="18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95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2B1A2050-6A50-4580-8724-DF443A7AA026}"/>
              </a:ext>
            </a:extLst>
          </p:cNvPr>
          <p:cNvSpPr/>
          <p:nvPr/>
        </p:nvSpPr>
        <p:spPr>
          <a:xfrm>
            <a:off x="8189038" y="1190108"/>
            <a:ext cx="2559998" cy="2578250"/>
          </a:xfrm>
          <a:prstGeom prst="ellips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857A26B1-54F3-405D-B230-3A25AA444082}"/>
              </a:ext>
            </a:extLst>
          </p:cNvPr>
          <p:cNvSpPr/>
          <p:nvPr/>
        </p:nvSpPr>
        <p:spPr>
          <a:xfrm>
            <a:off x="4937838" y="1190108"/>
            <a:ext cx="2559998" cy="2578250"/>
          </a:xfrm>
          <a:prstGeom prst="ellips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8D22B36C-5FD8-4F27-9D48-67AFF4F30CF7}"/>
              </a:ext>
            </a:extLst>
          </p:cNvPr>
          <p:cNvSpPr/>
          <p:nvPr/>
        </p:nvSpPr>
        <p:spPr>
          <a:xfrm>
            <a:off x="1686638" y="1190108"/>
            <a:ext cx="2559998" cy="2578250"/>
          </a:xfrm>
          <a:prstGeom prst="ellips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3324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과제 목표</a:t>
              </a:r>
              <a:endPara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4">
                      <a:lumMod val="50000"/>
                    </a:schemeClr>
                  </a:solidFill>
                </a:rPr>
                <a:t>02</a:t>
              </a:r>
              <a:endParaRPr lang="ko-KR" altLang="en-US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FD7D8173-0C94-4B2A-9153-07C2482CB588}"/>
              </a:ext>
            </a:extLst>
          </p:cNvPr>
          <p:cNvGrpSpPr/>
          <p:nvPr/>
        </p:nvGrpSpPr>
        <p:grpSpPr>
          <a:xfrm>
            <a:off x="4996157" y="1736651"/>
            <a:ext cx="2443359" cy="1653292"/>
            <a:chOff x="4659965" y="1453045"/>
            <a:chExt cx="2709230" cy="17512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61874FF1-0B77-43FC-A679-9C8A8319B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66" b="13704"/>
            <a:stretch/>
          </p:blipFill>
          <p:spPr>
            <a:xfrm>
              <a:off x="5451431" y="2655393"/>
              <a:ext cx="1043009" cy="5489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E062B5F8-D343-4481-8C07-682D6D519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52"/>
            <a:stretch/>
          </p:blipFill>
          <p:spPr>
            <a:xfrm>
              <a:off x="5864287" y="1453045"/>
              <a:ext cx="1504908" cy="131751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4CB84343-8F0F-4BC9-B5C8-2DE448BEA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78"/>
            <a:stretch/>
          </p:blipFill>
          <p:spPr>
            <a:xfrm>
              <a:off x="4659965" y="1476772"/>
              <a:ext cx="1436035" cy="1213772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65C85BCF-4C49-4E97-80FC-D9EB418A5136}"/>
              </a:ext>
            </a:extLst>
          </p:cNvPr>
          <p:cNvGrpSpPr/>
          <p:nvPr/>
        </p:nvGrpSpPr>
        <p:grpSpPr>
          <a:xfrm>
            <a:off x="8263159" y="1159523"/>
            <a:ext cx="2417143" cy="2198814"/>
            <a:chOff x="8419184" y="913562"/>
            <a:chExt cx="2909368" cy="266574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42C750D8-C21A-42CA-9BA9-EEC2E7A36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217"/>
            <a:stretch/>
          </p:blipFill>
          <p:spPr>
            <a:xfrm>
              <a:off x="8419184" y="913562"/>
              <a:ext cx="2909368" cy="211753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6EB44E04-B809-4675-94A6-C978FC181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889"/>
            <a:stretch/>
          </p:blipFill>
          <p:spPr>
            <a:xfrm>
              <a:off x="9099707" y="2482888"/>
              <a:ext cx="1541837" cy="109641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48604B44-EA47-4698-8602-42F69010C0E0}"/>
              </a:ext>
            </a:extLst>
          </p:cNvPr>
          <p:cNvGrpSpPr/>
          <p:nvPr/>
        </p:nvGrpSpPr>
        <p:grpSpPr>
          <a:xfrm>
            <a:off x="1960891" y="1246340"/>
            <a:ext cx="1660736" cy="2291192"/>
            <a:chOff x="1566700" y="1151240"/>
            <a:chExt cx="1660736" cy="229119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B8AC0D06-B526-4DBB-AEAB-53C492B2B6B6}"/>
                </a:ext>
              </a:extLst>
            </p:cNvPr>
            <p:cNvGrpSpPr/>
            <p:nvPr/>
          </p:nvGrpSpPr>
          <p:grpSpPr>
            <a:xfrm>
              <a:off x="1566700" y="1151240"/>
              <a:ext cx="1660736" cy="1581307"/>
              <a:chOff x="1198835" y="1248417"/>
              <a:chExt cx="1488132" cy="149342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xmlns="" id="{EB774B98-1BD3-490F-9B88-FD64CDB4E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222"/>
              <a:stretch/>
            </p:blipFill>
            <p:spPr>
              <a:xfrm>
                <a:off x="1513138" y="1711478"/>
                <a:ext cx="1173829" cy="1030361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xmlns="" id="{C8A5F999-88E6-4AB9-A1C4-A36D52E1F2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592"/>
              <a:stretch/>
            </p:blipFill>
            <p:spPr>
              <a:xfrm>
                <a:off x="1198835" y="1554157"/>
                <a:ext cx="555258" cy="429811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9A49FB96-4374-4A9B-B3FB-ACD736EE74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592"/>
              <a:stretch/>
            </p:blipFill>
            <p:spPr>
              <a:xfrm flipH="1">
                <a:off x="1942901" y="1248417"/>
                <a:ext cx="555258" cy="429811"/>
              </a:xfrm>
              <a:prstGeom prst="rect">
                <a:avLst/>
              </a:prstGeom>
            </p:spPr>
          </p:pic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BB83F21F-B7AC-480C-83EB-E9AC08966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037"/>
            <a:stretch/>
          </p:blipFill>
          <p:spPr>
            <a:xfrm flipH="1">
              <a:off x="2109788" y="2674762"/>
              <a:ext cx="925317" cy="767670"/>
            </a:xfrm>
            <a:prstGeom prst="rect">
              <a:avLst/>
            </a:prstGeom>
          </p:spPr>
        </p:pic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0BDDEBE8-6AEF-42C1-B41E-F2C80C0AA5B6}"/>
              </a:ext>
            </a:extLst>
          </p:cNvPr>
          <p:cNvSpPr/>
          <p:nvPr/>
        </p:nvSpPr>
        <p:spPr>
          <a:xfrm>
            <a:off x="1686638" y="3768551"/>
            <a:ext cx="2559998" cy="2578250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웹 상 특정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제품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서비스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피드백 데이터자동 수집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A26A627F-FF08-4DF7-8717-A71E04DF4A78}"/>
              </a:ext>
            </a:extLst>
          </p:cNvPr>
          <p:cNvSpPr/>
          <p:nvPr/>
        </p:nvSpPr>
        <p:spPr>
          <a:xfrm>
            <a:off x="4937838" y="3768551"/>
            <a:ext cx="2559998" cy="2578250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자연어 처리 및 텍스트 분석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제품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서비스 구성 요소의 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선호도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관련 키워드 의견분석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A320ABEA-9315-4F03-B592-AE58D717FEAF}"/>
              </a:ext>
            </a:extLst>
          </p:cNvPr>
          <p:cNvSpPr/>
          <p:nvPr/>
        </p:nvSpPr>
        <p:spPr>
          <a:xfrm>
            <a:off x="8189038" y="3768551"/>
            <a:ext cx="2559998" cy="2578250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데이터 접근성을 위한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시각화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문서 자동제작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메일 전송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xmlns="" id="{EB43C816-8A4D-47C2-94E6-21F1B7A47702}"/>
              </a:ext>
            </a:extLst>
          </p:cNvPr>
          <p:cNvSpPr/>
          <p:nvPr/>
        </p:nvSpPr>
        <p:spPr>
          <a:xfrm rot="5400000">
            <a:off x="4422800" y="2354056"/>
            <a:ext cx="317813" cy="2286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xmlns="" id="{6D91B563-BCEA-495E-BFC4-E469BC0BBBBC}"/>
              </a:ext>
            </a:extLst>
          </p:cNvPr>
          <p:cNvSpPr/>
          <p:nvPr/>
        </p:nvSpPr>
        <p:spPr>
          <a:xfrm rot="5400000">
            <a:off x="7685302" y="2364933"/>
            <a:ext cx="317813" cy="2286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xmlns="" id="{1E16AAAD-2B07-4842-BFC5-F0BE08ECDF3D}"/>
              </a:ext>
            </a:extLst>
          </p:cNvPr>
          <p:cNvSpPr/>
          <p:nvPr/>
        </p:nvSpPr>
        <p:spPr>
          <a:xfrm rot="5400000">
            <a:off x="4422800" y="4943377"/>
            <a:ext cx="317813" cy="2286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xmlns="" id="{BD9149DF-C568-42C1-A3E5-5A708607A8FB}"/>
              </a:ext>
            </a:extLst>
          </p:cNvPr>
          <p:cNvSpPr/>
          <p:nvPr/>
        </p:nvSpPr>
        <p:spPr>
          <a:xfrm rot="5400000">
            <a:off x="7695060" y="4943378"/>
            <a:ext cx="317813" cy="2286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2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과제 수행 과정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멘토와의 활동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AB5AA85E-D2E0-4C55-BC3D-66412BF36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53663"/>
              </p:ext>
            </p:extLst>
          </p:nvPr>
        </p:nvGraphicFramePr>
        <p:xfrm>
          <a:off x="525538" y="1839836"/>
          <a:ext cx="7747606" cy="100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6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06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매주 화요일 저녁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zoom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화상 회의를 통해 진행상황 보고</a:t>
                      </a: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질문 사항 발생시 상시 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FE04835-0FC7-4EBD-AB4F-804CDF581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8" y="3131601"/>
            <a:ext cx="6638023" cy="2667145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12C1AFE-B655-4CC3-9426-B5E3FA4D54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07" y="3131601"/>
            <a:ext cx="5903273" cy="20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64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과제 수행 과정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094224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팀원 활동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AB5AA85E-D2E0-4C55-BC3D-66412BF36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150578"/>
              </p:ext>
            </p:extLst>
          </p:nvPr>
        </p:nvGraphicFramePr>
        <p:xfrm>
          <a:off x="525538" y="6349657"/>
          <a:ext cx="11107660" cy="368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7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8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※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매주 토요일 오후 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북문 </a:t>
                      </a:r>
                      <a:r>
                        <a:rPr lang="ko-KR" altLang="en-US" sz="1500" b="0" dirty="0" err="1">
                          <a:solidFill>
                            <a:schemeClr val="tx1"/>
                          </a:solidFill>
                        </a:rPr>
                        <a:t>스터디룸에서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 협의 진행 후 개별 및 집단 개발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7C9CF027-1460-4C12-88C9-12C9464E3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957669"/>
              </p:ext>
            </p:extLst>
          </p:nvPr>
        </p:nvGraphicFramePr>
        <p:xfrm>
          <a:off x="490704" y="1593667"/>
          <a:ext cx="11107661" cy="47387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436324">
                  <a:extLst>
                    <a:ext uri="{9D8B030D-6E8A-4147-A177-3AD203B41FA5}">
                      <a16:colId xmlns:a16="http://schemas.microsoft.com/office/drawing/2014/main" xmlns="" val="2310905875"/>
                    </a:ext>
                  </a:extLst>
                </a:gridCol>
                <a:gridCol w="8671337">
                  <a:extLst>
                    <a:ext uri="{9D8B030D-6E8A-4147-A177-3AD203B41FA5}">
                      <a16:colId xmlns:a16="http://schemas.microsoft.com/office/drawing/2014/main" xmlns="" val="602200210"/>
                    </a:ext>
                  </a:extLst>
                </a:gridCol>
              </a:tblGrid>
              <a:tr h="4877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98227171"/>
                  </a:ext>
                </a:extLst>
              </a:tr>
              <a:tr h="89133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8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프로젝트 이해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멘토님과 프로젝트 방향 회의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수행계획서 작성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개발환경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RPA/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자연어처리 공부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전체 시스템 설계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5869936"/>
                  </a:ext>
                </a:extLst>
              </a:tr>
              <a:tr h="116496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차 중간발표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감성분석 프로토타입 구현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웹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문제점 파악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해결방안 모색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자연어 데이터 정제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71173451"/>
                  </a:ext>
                </a:extLst>
              </a:tr>
              <a:tr h="200186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차 중간발표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문제점 해결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다언어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영어로 번역 자동화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자연어 데이터 정제 과정 보완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분석 데이터 시각화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분석 내용 문서화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메일 전송 자동화 작업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논문 발표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최종발표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788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85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DD2102F-6855-4E58-B67D-CFBC814578D0}"/>
              </a:ext>
            </a:extLst>
          </p:cNvPr>
          <p:cNvGrpSpPr/>
          <p:nvPr/>
        </p:nvGrpSpPr>
        <p:grpSpPr>
          <a:xfrm>
            <a:off x="525538" y="388574"/>
            <a:ext cx="3553714" cy="581435"/>
            <a:chOff x="919077" y="400149"/>
            <a:chExt cx="3553714" cy="581435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C25F6F08-3B4F-4DA9-AFAB-115C8CD9E9D3}"/>
                </a:ext>
              </a:extLst>
            </p:cNvPr>
            <p:cNvCxnSpPr>
              <a:cxnSpLocks/>
            </p:cNvCxnSpPr>
            <p:nvPr/>
          </p:nvCxnSpPr>
          <p:spPr>
            <a:xfrm>
              <a:off x="1688222" y="400149"/>
              <a:ext cx="278456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822D411-7E06-4863-8CEA-D16314FD764A}"/>
                </a:ext>
              </a:extLst>
            </p:cNvPr>
            <p:cNvSpPr txBox="1"/>
            <p:nvPr/>
          </p:nvSpPr>
          <p:spPr>
            <a:xfrm>
              <a:off x="1688222" y="519919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30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과제 수행 결과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F058ABDF-CC94-4319-8562-1E97099BDD0D}"/>
                </a:ext>
              </a:extLst>
            </p:cNvPr>
            <p:cNvSpPr txBox="1"/>
            <p:nvPr/>
          </p:nvSpPr>
          <p:spPr>
            <a:xfrm>
              <a:off x="919077" y="453056"/>
              <a:ext cx="504609" cy="400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xmlns="" id="{35C64180-526C-4E44-9667-D2A95C6257AB}"/>
              </a:ext>
            </a:extLst>
          </p:cNvPr>
          <p:cNvSpPr/>
          <p:nvPr/>
        </p:nvSpPr>
        <p:spPr>
          <a:xfrm>
            <a:off x="525538" y="1258402"/>
            <a:ext cx="1586812" cy="443431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결과 내용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546" y="4978678"/>
            <a:ext cx="297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dirty="0" smtClean="0"/>
              <a:t>피드백 </a:t>
            </a:r>
            <a:r>
              <a:rPr lang="ko-KR" altLang="en-US" dirty="0" err="1" smtClean="0"/>
              <a:t>수집기</a:t>
            </a:r>
            <a:r>
              <a:rPr lang="ko-KR" altLang="en-US" dirty="0" smtClean="0"/>
              <a:t> 구현</a:t>
            </a:r>
          </a:p>
        </p:txBody>
      </p:sp>
      <p:pic>
        <p:nvPicPr>
          <p:cNvPr id="3074" name="Picture 2" descr="C:\Users\HS\Downloads\目のアイコン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99" y="1991399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S\Downloads\分析アイコン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171" y="204583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HS\Downloads\データ修復アイコン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44" y="19369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276946" y="4978678"/>
            <a:ext cx="363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자료 정제 및 감정 분석기 구현</a:t>
            </a:r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586152" y="4978678"/>
            <a:ext cx="212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시각화 구현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901725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627</Words>
  <Application>Microsoft Office PowerPoint</Application>
  <PresentationFormat>사용자 지정</PresentationFormat>
  <Paragraphs>163</Paragraphs>
  <Slides>17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152</cp:revision>
  <dcterms:created xsi:type="dcterms:W3CDTF">2019-08-28T08:10:07Z</dcterms:created>
  <dcterms:modified xsi:type="dcterms:W3CDTF">2019-12-01T19:31:33Z</dcterms:modified>
</cp:coreProperties>
</file>